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  <p:sldMasterId id="2147483924" r:id="rId2"/>
    <p:sldMasterId id="2147483936" r:id="rId3"/>
  </p:sldMasterIdLst>
  <p:notesMasterIdLst>
    <p:notesMasterId r:id="rId19"/>
  </p:notesMasterIdLst>
  <p:handoutMasterIdLst>
    <p:handoutMasterId r:id="rId20"/>
  </p:handoutMasterIdLst>
  <p:sldIdLst>
    <p:sldId id="285" r:id="rId4"/>
    <p:sldId id="257" r:id="rId5"/>
    <p:sldId id="260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58" r:id="rId15"/>
    <p:sldId id="261" r:id="rId16"/>
    <p:sldId id="268" r:id="rId17"/>
    <p:sldId id="384" r:id="rId18"/>
  </p:sldIdLst>
  <p:sldSz cx="9145588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CC66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590" autoAdjust="0"/>
    <p:restoredTop sz="87708" autoAdjust="0"/>
  </p:normalViewPr>
  <p:slideViewPr>
    <p:cSldViewPr snapToGrid="0">
      <p:cViewPr varScale="1">
        <p:scale>
          <a:sx n="95" d="100"/>
          <a:sy n="95" d="100"/>
        </p:scale>
        <p:origin x="-486" y="-96"/>
      </p:cViewPr>
      <p:guideLst>
        <p:guide orient="horz" pos="216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AF5D8-67D3-415E-9E37-BAEBAEA667D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5715149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4B1D6-6D0F-45EB-9F88-13EF29F9A9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5264446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1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007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10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335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11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619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13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78341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2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32907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3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7440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4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08093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5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3807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6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9997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7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05981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8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07190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B1D6-6D0F-45EB-9F88-13EF29F9A9FB}" type="slidenum">
              <a:rPr lang="en-MY" smtClean="0"/>
              <a:t>9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024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809" y="359898"/>
            <a:ext cx="7407926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809" y="1850064"/>
            <a:ext cx="7407926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89585-CD0F-464C-91AD-4EE913419C13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594" y="1413802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377" y="1345016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D6CA-5E4E-447F-9084-6142A2BF7F8B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9191" y="274643"/>
            <a:ext cx="1829118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199" y="274644"/>
            <a:ext cx="5563566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1FD8-AA35-4B4C-8A10-12178A5797E5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809" y="359898"/>
            <a:ext cx="7407926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809" y="1850064"/>
            <a:ext cx="7407926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3912-A3D3-4FC3-9552-0F66CF46D2ED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594" y="1413802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377" y="1345016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63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3DF5A-60C9-41A4-87E5-DB3D3DE212D1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389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3286" y="-54"/>
            <a:ext cx="685919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840" y="2600325"/>
            <a:ext cx="6401912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840" y="1066800"/>
            <a:ext cx="6401912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5D85B-09E8-4DDC-84DE-04979CA5CF9E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397" y="0"/>
            <a:ext cx="7621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698" y="2814656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482" y="2745870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197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857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7004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EA1D-5308-42F6-A9DA-2D807FB49C91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85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1" y="5160336"/>
            <a:ext cx="8231029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9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4251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79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4251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75EE5-9E5F-4737-AB0A-97B78675FDFA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49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321A-361B-487C-A424-EE09199A1E5F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15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5160" y="0"/>
            <a:ext cx="813042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8B2C-DDB9-4DAB-9705-32BEA50F6F67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29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9" y="216778"/>
            <a:ext cx="3810662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79" y="1406964"/>
            <a:ext cx="3810662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79" y="2133603"/>
            <a:ext cx="8154816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80110-62BA-4A01-93FF-3FC6334CCA9B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44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1FDC-9AA1-4E15-9F0A-33624E6BCC94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7919" y="1066800"/>
            <a:ext cx="2743676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D81EC-82B5-436F-9D4B-6331FDE9810D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132" y="1066800"/>
            <a:ext cx="4572794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345" y="1143007"/>
            <a:ext cx="4420368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95" y="954341"/>
            <a:ext cx="685919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4537" y="936786"/>
            <a:ext cx="649337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345" y="4800600"/>
            <a:ext cx="4420368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6090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A15D7-F0A0-496A-B3A8-3ECB6B373582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85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9191" y="274643"/>
            <a:ext cx="1829118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199" y="274644"/>
            <a:ext cx="5563566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4E5FA-64DA-4886-920D-B5BC2E66B37C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37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809" y="359898"/>
            <a:ext cx="7407926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809" y="1850064"/>
            <a:ext cx="7407926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7759A-AD42-4643-892F-BA928B7A29E9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595" y="1413802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377" y="1345016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0107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CE44-CA35-4073-9339-DD5A2758F83E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924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3286" y="-54"/>
            <a:ext cx="685919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840" y="2600325"/>
            <a:ext cx="6401912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840" y="1066800"/>
            <a:ext cx="6401912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1BD51-0D7F-45F1-8462-B11B7F69D9A4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397" y="0"/>
            <a:ext cx="7621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698" y="2814656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482" y="2745870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5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857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7004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B334C-048D-41B5-9BE0-DBC3140EF377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21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2" y="5160336"/>
            <a:ext cx="8231029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9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4252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79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4252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BE22B-953C-4BD3-94C8-A7101166D6AD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01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5016-3A8F-4BF9-8B54-F6388D52E63A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5806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5160" y="0"/>
            <a:ext cx="813042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732-83BE-4E31-B117-DB6524ADD2A9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57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3286" y="-54"/>
            <a:ext cx="685919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840" y="2600325"/>
            <a:ext cx="6401912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840" y="1066800"/>
            <a:ext cx="6401912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3F17-E6F0-4673-AFEB-1A44FB6ACC18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397" y="0"/>
            <a:ext cx="7621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698" y="2814656"/>
            <a:ext cx="210349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482" y="2745870"/>
            <a:ext cx="64019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9" y="216778"/>
            <a:ext cx="3810662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79" y="1406964"/>
            <a:ext cx="3810662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79" y="2133603"/>
            <a:ext cx="8154816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58C3-B178-42A5-AA88-2C956510DA9D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1997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7919" y="1066800"/>
            <a:ext cx="2743676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05CED-DC56-4EB7-8535-E022E8D49B0B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132" y="1066800"/>
            <a:ext cx="4572794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345" y="1143009"/>
            <a:ext cx="4420368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96" y="954341"/>
            <a:ext cx="685919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4538" y="936786"/>
            <a:ext cx="649337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345" y="4800600"/>
            <a:ext cx="4420368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6873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E3F3-932E-441F-B037-053AA2D163D5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039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9191" y="274645"/>
            <a:ext cx="1829118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199" y="274646"/>
            <a:ext cx="5563566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4C5CB-5CE1-4E61-A4A0-B0DB034494B7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3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857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7004" y="1524000"/>
            <a:ext cx="3658235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FEED-7D23-4846-B5B9-1F978406C3EC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81" y="5160336"/>
            <a:ext cx="8231029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9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4251" y="328278"/>
            <a:ext cx="4024059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79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4251" y="969336"/>
            <a:ext cx="4024059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1083-9A47-4026-A607-59691126B458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857" y="274320"/>
            <a:ext cx="7499382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FA40E-4B5D-47F2-889A-16222DA43F53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5160" y="0"/>
            <a:ext cx="813042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B91CC-BCBF-40F9-99DD-0ED90902EF75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9" y="216778"/>
            <a:ext cx="3810662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79" y="1406964"/>
            <a:ext cx="3810662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79" y="2133603"/>
            <a:ext cx="8154816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5189-E06E-4F4A-9B7B-A7170AA787E3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7919" y="1066800"/>
            <a:ext cx="2743676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F13-AD5D-49BE-A6E0-E7C88195C18F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132" y="1066800"/>
            <a:ext cx="4572794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345" y="1143007"/>
            <a:ext cx="4420368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95" y="954341"/>
            <a:ext cx="685919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4537" y="936786"/>
            <a:ext cx="649337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345" y="4800600"/>
            <a:ext cx="4420368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6067" y="-815922"/>
            <a:ext cx="1639172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47" y="21106"/>
            <a:ext cx="1702487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915" y="1055077"/>
            <a:ext cx="1125912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3051" y="-54"/>
            <a:ext cx="8132539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857" y="274638"/>
            <a:ext cx="7499382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857" y="1447800"/>
            <a:ext cx="7499382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2023" y="6305550"/>
            <a:ext cx="2133971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F06920-5AFB-42E2-8545-B8F593659F1C}" type="datetime1">
              <a:rPr lang="en-US" smtClean="0"/>
              <a:t>11/16/2018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992" y="6305550"/>
            <a:ext cx="2896103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5144" y="6305550"/>
            <a:ext cx="457279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6067" y="-815922"/>
            <a:ext cx="1639172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47" y="21106"/>
            <a:ext cx="1702487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915" y="1055077"/>
            <a:ext cx="1125912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3051" y="-54"/>
            <a:ext cx="8132539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857" y="274638"/>
            <a:ext cx="7499382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857" y="1447800"/>
            <a:ext cx="7499382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2023" y="6305550"/>
            <a:ext cx="2133971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80FCE60-A65C-4A0D-977E-8A6075847C43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992" y="6305550"/>
            <a:ext cx="2896103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5144" y="6305550"/>
            <a:ext cx="457279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74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6066" y="-815922"/>
            <a:ext cx="1639172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48" y="21106"/>
            <a:ext cx="1702487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916" y="1055077"/>
            <a:ext cx="1125912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3052" y="-54"/>
            <a:ext cx="8132539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857" y="274638"/>
            <a:ext cx="7499382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857" y="1447800"/>
            <a:ext cx="7499382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2024" y="6305550"/>
            <a:ext cx="2133971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2F8AE80-5E3A-4096-9697-83B0E49939DF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992" y="6305550"/>
            <a:ext cx="2896103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5144" y="6305550"/>
            <a:ext cx="457279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5160" y="-54"/>
            <a:ext cx="73165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21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840" y="2600324"/>
            <a:ext cx="6401912" cy="341947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2200" dirty="0">
                <a:effectLst/>
              </a:rPr>
              <a:t>by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/>
              <a:t>DR. </a:t>
            </a:r>
            <a:r>
              <a:rPr lang="en-US" sz="2200" dirty="0" err="1"/>
              <a:t>Hjh</a:t>
            </a:r>
            <a:r>
              <a:rPr lang="en-US" sz="2200" dirty="0"/>
              <a:t>. </a:t>
            </a:r>
            <a:r>
              <a:rPr lang="en-US" sz="2200" dirty="0" err="1"/>
              <a:t>Rosaida</a:t>
            </a:r>
            <a:r>
              <a:rPr lang="en-US" sz="2200" dirty="0"/>
              <a:t> </a:t>
            </a:r>
            <a:r>
              <a:rPr lang="en-US" sz="2200" dirty="0" err="1"/>
              <a:t>Hj</a:t>
            </a:r>
            <a:r>
              <a:rPr lang="en-US" sz="2200" dirty="0"/>
              <a:t>. Md. Said</a:t>
            </a:r>
            <a:br>
              <a:rPr lang="en-US" sz="2200" dirty="0"/>
            </a:br>
            <a:r>
              <a:rPr lang="en-US" sz="2200" dirty="0"/>
              <a:t>Consultant Gastroenterologist &amp; </a:t>
            </a:r>
            <a:r>
              <a:rPr lang="en-US" sz="2200" dirty="0" err="1"/>
              <a:t>Hepatologist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/>
              <a:t>Ampang</a:t>
            </a:r>
            <a:r>
              <a:rPr lang="en-US" sz="2200" dirty="0"/>
              <a:t> HOSPITAL</a:t>
            </a:r>
            <a:br>
              <a:rPr lang="en-US" sz="2200" dirty="0"/>
            </a:br>
            <a:r>
              <a:rPr lang="en-US" sz="2200" dirty="0"/>
              <a:t/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MY" sz="3600" b="1">
                <a:latin typeface="Castellar" panose="020A0402060406010301" pitchFamily="18" charset="0"/>
              </a:rPr>
              <a:t>Screening </a:t>
            </a:r>
            <a:endParaRPr lang="en-MY" sz="3600" b="1" dirty="0">
              <a:latin typeface="Castellar" panose="020A0402060406010301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2" y="3058885"/>
            <a:ext cx="2088594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182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75626" y="92451"/>
            <a:ext cx="7683366" cy="1178213"/>
          </a:xfrm>
        </p:spPr>
        <p:txBody>
          <a:bodyPr>
            <a:noAutofit/>
          </a:bodyPr>
          <a:lstStyle/>
          <a:p>
            <a:r>
              <a:rPr lang="en-MY" sz="24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5. COMPUTED TOMOGRAPHIC COLONOGRAPHY/  VIRTUAL COLONOSCOPY</a:t>
            </a:r>
            <a:r>
              <a:rPr lang="en-MY" sz="2400" b="1" baseline="30000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-2</a:t>
            </a:r>
            <a:endParaRPr lang="en-MY" sz="2400" b="1" baseline="30000" dirty="0">
              <a:solidFill>
                <a:schemeClr val="accent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12988" y="1302613"/>
            <a:ext cx="7912260" cy="5128667"/>
          </a:xfrm>
        </p:spPr>
        <p:txBody>
          <a:bodyPr>
            <a:noAutofit/>
          </a:bodyPr>
          <a:lstStyle/>
          <a:p>
            <a:pPr marL="82296" indent="0" algn="just">
              <a:spcBef>
                <a:spcPts val="1800"/>
              </a:spcBef>
              <a:buNone/>
            </a:pPr>
            <a:r>
              <a:rPr lang="en-MY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drawbacks of CT colonography include:</a:t>
            </a:r>
            <a:r>
              <a:rPr lang="en-MY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pPr marL="715963" indent="-354013" algn="just">
              <a:spcBef>
                <a:spcPts val="0"/>
              </a:spcBef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MY" sz="1800" b="1" dirty="0">
                <a:latin typeface="Arial" panose="020B0604020202020204" pitchFamily="34" charset="0"/>
                <a:cs typeface="Arial" panose="020B0604020202020204" pitchFamily="34" charset="0"/>
              </a:rPr>
              <a:t>the need for colonoscopy after the identification of polyps for excision and tissue diagnosis. </a:t>
            </a:r>
          </a:p>
          <a:p>
            <a:pPr marL="715963" indent="-354013" algn="just">
              <a:spcBef>
                <a:spcPts val="1800"/>
              </a:spcBef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MY" sz="1800" b="1" dirty="0">
                <a:latin typeface="Arial" panose="020B0604020202020204" pitchFamily="34" charset="0"/>
                <a:cs typeface="Arial" panose="020B0604020202020204" pitchFamily="34" charset="0"/>
              </a:rPr>
              <a:t>smaller lesions need to be followed up by surveillance CT </a:t>
            </a:r>
            <a:r>
              <a:rPr lang="en-MY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colonography</a:t>
            </a:r>
            <a:r>
              <a:rPr lang="en-MY" sz="18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715963" indent="-354013" algn="just">
              <a:spcBef>
                <a:spcPts val="1800"/>
              </a:spcBef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MY" sz="1800" b="1" dirty="0">
                <a:latin typeface="Arial" panose="020B0604020202020204" pitchFamily="34" charset="0"/>
                <a:cs typeface="Arial" panose="020B0604020202020204" pitchFamily="34" charset="0"/>
              </a:rPr>
              <a:t>flat adenomas are more likely to be missed by CT colonography than colonoscopy</a:t>
            </a:r>
          </a:p>
          <a:p>
            <a:pPr marL="82296" lvl="0" indent="0" algn="just">
              <a:spcBef>
                <a:spcPts val="1800"/>
              </a:spcBef>
              <a:spcAft>
                <a:spcPts val="1800"/>
              </a:spcAft>
              <a:buClr>
                <a:srgbClr val="3891A7"/>
              </a:buClr>
              <a:buNone/>
            </a:pPr>
            <a:endParaRPr lang="en-MY" sz="1100" dirty="0">
              <a:solidFill>
                <a:prstClr val="black"/>
              </a:solidFill>
            </a:endParaRPr>
          </a:p>
          <a:p>
            <a:pPr marL="82296" lvl="0" indent="0" algn="just">
              <a:spcBef>
                <a:spcPts val="1800"/>
              </a:spcBef>
              <a:spcAft>
                <a:spcPts val="1800"/>
              </a:spcAft>
              <a:buClr>
                <a:srgbClr val="3891A7"/>
              </a:buClr>
              <a:buNone/>
            </a:pPr>
            <a:endParaRPr lang="en-MY" sz="1100" dirty="0" smtClean="0">
              <a:solidFill>
                <a:prstClr val="black"/>
              </a:solidFill>
            </a:endParaRPr>
          </a:p>
          <a:p>
            <a:pPr marL="82296" lvl="0" indent="0" algn="just">
              <a:spcBef>
                <a:spcPts val="1800"/>
              </a:spcBef>
              <a:spcAft>
                <a:spcPts val="1800"/>
              </a:spcAft>
              <a:buClr>
                <a:srgbClr val="3891A7"/>
              </a:buClr>
              <a:buNone/>
            </a:pPr>
            <a:r>
              <a:rPr lang="en-MY" sz="1100" dirty="0" smtClean="0">
                <a:solidFill>
                  <a:prstClr val="black"/>
                </a:solidFill>
              </a:rPr>
              <a:t>24</a:t>
            </a:r>
            <a:r>
              <a:rPr lang="en-MY" sz="1100" dirty="0">
                <a:solidFill>
                  <a:prstClr val="black"/>
                </a:solidFill>
              </a:rPr>
              <a:t>. de </a:t>
            </a:r>
            <a:r>
              <a:rPr lang="en-MY" sz="1100" dirty="0" err="1">
                <a:solidFill>
                  <a:prstClr val="black"/>
                </a:solidFill>
              </a:rPr>
              <a:t>Haan</a:t>
            </a:r>
            <a:r>
              <a:rPr lang="en-MY" sz="1100" dirty="0">
                <a:solidFill>
                  <a:prstClr val="black"/>
                </a:solidFill>
              </a:rPr>
              <a:t> MC, van Gelder RE, </a:t>
            </a:r>
            <a:r>
              <a:rPr lang="en-MY" sz="1100" dirty="0" err="1">
                <a:solidFill>
                  <a:prstClr val="black"/>
                </a:solidFill>
              </a:rPr>
              <a:t>Graser</a:t>
            </a:r>
            <a:r>
              <a:rPr lang="en-MY" sz="1100" dirty="0">
                <a:solidFill>
                  <a:prstClr val="black"/>
                </a:solidFill>
              </a:rPr>
              <a:t> A, et al. Diagnostic value of CT-colonography </a:t>
            </a:r>
            <a:r>
              <a:rPr lang="en-US" sz="1100" dirty="0">
                <a:solidFill>
                  <a:prstClr val="black"/>
                </a:solidFill>
              </a:rPr>
              <a:t>as compared to colonoscopy in an asymptomatic screening population: a </a:t>
            </a:r>
            <a:r>
              <a:rPr lang="en-US" sz="1100" dirty="0" err="1">
                <a:solidFill>
                  <a:prstClr val="black"/>
                </a:solidFill>
              </a:rPr>
              <a:t>metaanalysis</a:t>
            </a:r>
            <a:r>
              <a:rPr lang="en-US" sz="1100" dirty="0">
                <a:solidFill>
                  <a:prstClr val="black"/>
                </a:solidFill>
              </a:rPr>
              <a:t>. </a:t>
            </a:r>
            <a:r>
              <a:rPr lang="en-MY" sz="1100" dirty="0">
                <a:solidFill>
                  <a:prstClr val="black"/>
                </a:solidFill>
              </a:rPr>
              <a:t>Eur </a:t>
            </a:r>
            <a:r>
              <a:rPr lang="en-MY" sz="1100" dirty="0" err="1">
                <a:solidFill>
                  <a:prstClr val="black"/>
                </a:solidFill>
              </a:rPr>
              <a:t>Radiol</a:t>
            </a:r>
            <a:r>
              <a:rPr lang="en-MY" sz="1100" dirty="0">
                <a:solidFill>
                  <a:prstClr val="black"/>
                </a:solidFill>
              </a:rPr>
              <a:t>. 2011;21(8):1747-63.</a:t>
            </a:r>
            <a:endParaRPr lang="en-MY" sz="2000" b="1" baseline="30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0" algn="just">
              <a:spcBef>
                <a:spcPts val="1800"/>
              </a:spcBef>
              <a:spcAft>
                <a:spcPts val="1800"/>
              </a:spcAft>
              <a:buNone/>
            </a:pPr>
            <a:endParaRPr lang="en-MY" sz="1100" dirty="0"/>
          </a:p>
          <a:p>
            <a:pPr marL="715963" indent="-354013" algn="just">
              <a:spcBef>
                <a:spcPts val="1800"/>
              </a:spcBef>
              <a:spcAft>
                <a:spcPts val="1800"/>
              </a:spcAft>
              <a:buFont typeface="Courier New" panose="02070309020205020404" pitchFamily="49" charset="0"/>
              <a:buChar char="o"/>
            </a:pPr>
            <a:endParaRPr lang="en-MY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581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63750" y="385003"/>
            <a:ext cx="6630551" cy="906463"/>
          </a:xfrm>
        </p:spPr>
        <p:txBody>
          <a:bodyPr>
            <a:no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6. CARCINOEMBRYONIC ANTIGEN (CEA)</a:t>
            </a:r>
            <a:endParaRPr lang="en-MY" sz="2800" dirty="0">
              <a:solidFill>
                <a:srgbClr val="CC6600"/>
              </a:solidFill>
              <a:effectLst/>
              <a:latin typeface="Baskerville Old Face" panose="0202060208050502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80655" y="1487091"/>
            <a:ext cx="7885215" cy="5172789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MY" sz="2000" b="1" dirty="0">
                <a:solidFill>
                  <a:srgbClr val="CC66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NOT RECOMMENDED 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by the US Preventive Services Task Force, NICE guidelines and SIGN guidelines for CRC screening.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25-27</a:t>
            </a:r>
          </a:p>
          <a:p>
            <a:pPr marL="4572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MY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82296" indent="0" algn="just">
              <a:buNone/>
            </a:pPr>
            <a:endParaRPr lang="en-US" sz="1100" dirty="0"/>
          </a:p>
          <a:p>
            <a:pPr marL="82296" indent="0" algn="just">
              <a:buNone/>
            </a:pPr>
            <a:endParaRPr lang="en-US" sz="1100" dirty="0"/>
          </a:p>
          <a:p>
            <a:pPr marL="82296" indent="0" algn="just">
              <a:buNone/>
            </a:pPr>
            <a:endParaRPr lang="en-US" sz="1100" dirty="0"/>
          </a:p>
          <a:p>
            <a:pPr marL="82296" indent="0" algn="just">
              <a:buNone/>
            </a:pPr>
            <a:endParaRPr lang="en-US" sz="1100" dirty="0"/>
          </a:p>
          <a:p>
            <a:pPr marL="82296" indent="0" algn="just">
              <a:buNone/>
            </a:pPr>
            <a:endParaRPr lang="en-US" sz="1100" dirty="0"/>
          </a:p>
          <a:p>
            <a:pPr marL="82296" indent="0" algn="just">
              <a:buNone/>
            </a:pPr>
            <a:endParaRPr lang="en-US" sz="1100" dirty="0"/>
          </a:p>
          <a:p>
            <a:pPr marL="82296" indent="0" algn="just">
              <a:buNone/>
            </a:pPr>
            <a:endParaRPr lang="en-US" sz="1100" dirty="0"/>
          </a:p>
          <a:p>
            <a:pPr marL="82296" indent="0" algn="just">
              <a:buNone/>
            </a:pPr>
            <a:r>
              <a:rPr lang="en-US" sz="1100" dirty="0"/>
              <a:t>25. Scottish Intercollegiate Guidelines Network (SIGN). Diagnosis and management of colorectal cancer. Edinburgh: SIGN; 2011. (SIGN publication no. 126). [December 2011]. Available from URL: http://www.sign.ac.uk</a:t>
            </a:r>
          </a:p>
          <a:p>
            <a:pPr marL="82296" indent="0" algn="just">
              <a:buNone/>
            </a:pPr>
            <a:r>
              <a:rPr lang="en-US" sz="1100" dirty="0"/>
              <a:t>26. National Institute for Health and Care Excellence (NICE). The diagnosis and management of colorectal cancer: United Kingdom: NICE; 2011. (CG131). [November 2011]. Available from URL: https://www.nice.org.uk/guidance/cg131/</a:t>
            </a:r>
            <a:r>
              <a:rPr lang="en-MY" sz="1100" dirty="0"/>
              <a:t>evidence/full-guideline-pdf-183509677</a:t>
            </a:r>
          </a:p>
          <a:p>
            <a:pPr marL="82296" indent="0" algn="just">
              <a:buNone/>
            </a:pPr>
            <a:r>
              <a:rPr lang="en-MY" sz="1100" dirty="0"/>
              <a:t>27. Levin B, Lieberman DA, McFarland B, et al. Screening and surveillance for </a:t>
            </a:r>
            <a:r>
              <a:rPr lang="en-US" sz="1100" dirty="0"/>
              <a:t>the early detection of colorectal cancer and adenomatous polyps, 2008: a joint guideline from the American Cancer Society, the US Multi-Society Task Force on Colorectal Cancer, and the American College of Radiology. CA Cancer J Clin. </a:t>
            </a:r>
            <a:r>
              <a:rPr lang="en-MY" sz="1100" dirty="0"/>
              <a:t>2008;58(3):130-60.</a:t>
            </a:r>
            <a:endParaRPr lang="en-MY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678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0031" y="196853"/>
            <a:ext cx="7825839" cy="1044575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TABLE 1: SCREENING INTERVALS FOR CRC BASED ON METHODS</a:t>
            </a:r>
            <a:r>
              <a:rPr lang="en-MY" sz="2800" b="1" baseline="30000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5-8</a:t>
            </a:r>
            <a:endParaRPr lang="en-MY" sz="2800" baseline="30000" dirty="0">
              <a:solidFill>
                <a:srgbClr val="CC6600"/>
              </a:solidFill>
              <a:effectLst/>
              <a:latin typeface="Baskerville Old Face" panose="02020602080505020303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3347164"/>
              </p:ext>
            </p:extLst>
          </p:nvPr>
        </p:nvGraphicFramePr>
        <p:xfrm>
          <a:off x="1555668" y="1352550"/>
          <a:ext cx="7018316" cy="4037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091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091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61266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400" b="1" dirty="0">
                          <a:effectLst/>
                          <a:latin typeface="Book Antiqua" panose="02040602050305030304" pitchFamily="18" charset="0"/>
                        </a:rPr>
                        <a:t>METHODOLOGY</a:t>
                      </a:r>
                      <a:endParaRPr lang="en-MY" sz="24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400" b="1" dirty="0">
                          <a:effectLst/>
                          <a:latin typeface="Book Antiqua" panose="02040602050305030304" pitchFamily="18" charset="0"/>
                        </a:rPr>
                        <a:t>MINIMUM INTERVAL</a:t>
                      </a:r>
                      <a:endParaRPr lang="en-MY" sz="24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1266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Faecal occult blood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Yearly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1266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Stool DNA test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3-yearly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1266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Flexible sigmoidoscopy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5-yearly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1266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CT </a:t>
                      </a:r>
                      <a:r>
                        <a:rPr lang="en-MY" sz="2000" dirty="0" err="1">
                          <a:effectLst/>
                          <a:latin typeface="Book Antiqua" panose="02040602050305030304" pitchFamily="18" charset="0"/>
                        </a:rPr>
                        <a:t>colonography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5-yearly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1266"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Colonoscopy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MY" sz="2000" dirty="0">
                          <a:effectLst/>
                          <a:latin typeface="Book Antiqua" panose="02040602050305030304" pitchFamily="18" charset="0"/>
                        </a:rPr>
                        <a:t>10-yearly</a:t>
                      </a:r>
                      <a:endParaRPr lang="en-MY" sz="2000" b="1" dirty="0">
                        <a:effectLst/>
                        <a:latin typeface="Book Antiqua" panose="020406020503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3" marR="4763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15851" y="5496448"/>
            <a:ext cx="7727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900" dirty="0"/>
              <a:t>5. European Colorectal Cancer Screening Guidelines Working Group: von </a:t>
            </a:r>
            <a:r>
              <a:rPr lang="en-MY" sz="900" dirty="0" err="1" smtClean="0"/>
              <a:t>Karsa</a:t>
            </a:r>
            <a:r>
              <a:rPr lang="en-MY" sz="900" dirty="0"/>
              <a:t> </a:t>
            </a:r>
            <a:r>
              <a:rPr lang="en-MY" sz="900" dirty="0" smtClean="0"/>
              <a:t>L</a:t>
            </a:r>
            <a:r>
              <a:rPr lang="en-MY" sz="900" dirty="0"/>
              <a:t>, </a:t>
            </a:r>
            <a:r>
              <a:rPr lang="en-MY" sz="900" dirty="0" err="1"/>
              <a:t>Patnick</a:t>
            </a:r>
            <a:r>
              <a:rPr lang="en-MY" sz="900" dirty="0"/>
              <a:t> J, </a:t>
            </a:r>
            <a:r>
              <a:rPr lang="en-MY" sz="900" dirty="0" err="1"/>
              <a:t>Segnan</a:t>
            </a:r>
            <a:r>
              <a:rPr lang="en-MY" sz="900" dirty="0"/>
              <a:t> N, et al. European guidelines for quality assurance </a:t>
            </a:r>
            <a:r>
              <a:rPr lang="en-MY" sz="900" dirty="0" smtClean="0"/>
              <a:t>in colorectal </a:t>
            </a:r>
            <a:r>
              <a:rPr lang="en-MY" sz="900" dirty="0"/>
              <a:t>cancer screening and diagnosis: overview and introduction to the </a:t>
            </a:r>
            <a:r>
              <a:rPr lang="en-MY" sz="900" dirty="0" smtClean="0"/>
              <a:t>full </a:t>
            </a:r>
            <a:r>
              <a:rPr lang="fr-FR" sz="900" dirty="0" err="1" smtClean="0"/>
              <a:t>supplement</a:t>
            </a:r>
            <a:r>
              <a:rPr lang="fr-FR" sz="900" dirty="0" smtClean="0"/>
              <a:t> </a:t>
            </a:r>
            <a:r>
              <a:rPr lang="fr-FR" sz="900" dirty="0"/>
              <a:t>publication. </a:t>
            </a:r>
            <a:r>
              <a:rPr lang="fr-FR" sz="900" dirty="0" err="1"/>
              <a:t>Endoscopy</a:t>
            </a:r>
            <a:r>
              <a:rPr lang="fr-FR" sz="900" dirty="0"/>
              <a:t>. 2013;45(1):51-9.</a:t>
            </a:r>
          </a:p>
          <a:p>
            <a:pPr algn="just"/>
            <a:r>
              <a:rPr lang="en-MY" sz="900" dirty="0"/>
              <a:t>6. Whitlock EP, Lin JS, Liles E, et al. Screening for colorectal cancer: a </a:t>
            </a:r>
            <a:r>
              <a:rPr lang="en-MY" sz="900" dirty="0" smtClean="0"/>
              <a:t>targeted, updated </a:t>
            </a:r>
            <a:r>
              <a:rPr lang="en-MY" sz="900" dirty="0"/>
              <a:t>systematic review for the U.S. Preventive Services Task Force. </a:t>
            </a:r>
            <a:r>
              <a:rPr lang="en-MY" sz="900" dirty="0" smtClean="0"/>
              <a:t>Ann Intern </a:t>
            </a:r>
            <a:r>
              <a:rPr lang="en-MY" sz="900" dirty="0"/>
              <a:t>Med. 2008;149(9):638-58.</a:t>
            </a:r>
          </a:p>
          <a:p>
            <a:pPr algn="just"/>
            <a:r>
              <a:rPr lang="en-MY" sz="900" dirty="0"/>
              <a:t>7. </a:t>
            </a:r>
            <a:r>
              <a:rPr lang="en-MY" sz="900" dirty="0" err="1"/>
              <a:t>Qaseem</a:t>
            </a:r>
            <a:r>
              <a:rPr lang="en-MY" sz="900" dirty="0"/>
              <a:t> A, </a:t>
            </a:r>
            <a:r>
              <a:rPr lang="en-MY" sz="900" dirty="0" err="1"/>
              <a:t>Denberg</a:t>
            </a:r>
            <a:r>
              <a:rPr lang="en-MY" sz="900" dirty="0"/>
              <a:t> TD, Hopkins RH Jr, et al; Clinical Guidelines </a:t>
            </a:r>
            <a:r>
              <a:rPr lang="en-MY" sz="900" dirty="0" smtClean="0"/>
              <a:t>Committee of </a:t>
            </a:r>
            <a:r>
              <a:rPr lang="en-MY" sz="900" dirty="0"/>
              <a:t>the American College of Physicians. Screening for colorectal cancer: </a:t>
            </a:r>
            <a:r>
              <a:rPr lang="en-MY" sz="900" dirty="0" smtClean="0"/>
              <a:t>a guidance </a:t>
            </a:r>
            <a:r>
              <a:rPr lang="en-MY" sz="900" dirty="0"/>
              <a:t>statement from the American College of Physicians. Ann Intern </a:t>
            </a:r>
            <a:r>
              <a:rPr lang="en-MY" sz="900" dirty="0" smtClean="0"/>
              <a:t>Med. 2012;156(5</a:t>
            </a:r>
            <a:r>
              <a:rPr lang="en-MY" sz="900" dirty="0"/>
              <a:t>):378-86.</a:t>
            </a:r>
          </a:p>
          <a:p>
            <a:pPr algn="just"/>
            <a:r>
              <a:rPr lang="en-MY" sz="900" dirty="0"/>
              <a:t>8. Rex DK, Johnson DA, Anderson JC, et al; American College of </a:t>
            </a:r>
            <a:r>
              <a:rPr lang="en-MY" sz="900" dirty="0" smtClean="0"/>
              <a:t>Gastroenterology. American </a:t>
            </a:r>
            <a:r>
              <a:rPr lang="en-MY" sz="900" dirty="0"/>
              <a:t>College of Gastroenterology guidelines for colorectal cancer </a:t>
            </a:r>
            <a:r>
              <a:rPr lang="en-MY" sz="900" dirty="0" smtClean="0"/>
              <a:t>screening2009 </a:t>
            </a:r>
            <a:r>
              <a:rPr lang="en-MY" sz="900" dirty="0"/>
              <a:t>[corrected]. Am J </a:t>
            </a:r>
            <a:r>
              <a:rPr lang="en-MY" sz="900" dirty="0" err="1"/>
              <a:t>Gastroenterol</a:t>
            </a:r>
            <a:r>
              <a:rPr lang="en-MY" sz="900" dirty="0"/>
              <a:t>. 2009;104(3):739-50.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627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0001" y="60328"/>
            <a:ext cx="7408165" cy="1355725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cs typeface="Arial" panose="020B0604020202020204" pitchFamily="34" charset="0"/>
              </a:rPr>
              <a:t>RECOMMENDATIONS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1152468" y="1641663"/>
            <a:ext cx="7660620" cy="1672446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5720" indent="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MY" sz="24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 1</a:t>
            </a:r>
          </a:p>
          <a:p>
            <a:pPr marL="704850" indent="-342900" algn="just">
              <a:tabLst>
                <a:tab pos="893763" algn="l"/>
              </a:tabLst>
            </a:pPr>
            <a:r>
              <a:rPr lang="en-MY" sz="24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Screening of colorectal carcinoma should begin at age of 50 years and continues until age 75 years for average risk population.</a:t>
            </a:r>
            <a:endParaRPr lang="en-MY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63782" y="3534939"/>
            <a:ext cx="7647709" cy="2617255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en-MY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 2 </a:t>
            </a:r>
          </a:p>
          <a:p>
            <a:pPr marL="609600" lvl="0" indent="-342900" algn="just">
              <a:lnSpc>
                <a:spcPct val="107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MY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Immunochemical faecal occult blood test (</a:t>
            </a:r>
            <a:r>
              <a:rPr lang="en-MY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iFOBT</a:t>
            </a:r>
            <a:r>
              <a:rPr lang="en-MY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is the preferred method to screen for colorectal carcinoma in general population. If </a:t>
            </a:r>
            <a:r>
              <a:rPr lang="en-MY" sz="24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iFOBT</a:t>
            </a:r>
            <a:r>
              <a:rPr lang="en-MY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 negative, yearly test should be performed.</a:t>
            </a:r>
            <a:endParaRPr lang="en-MY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568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024" y="305324"/>
            <a:ext cx="7407926" cy="952101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RECOMMENDATIONS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37399" y="1338904"/>
            <a:ext cx="7660646" cy="2462213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en-MY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 3</a:t>
            </a:r>
          </a:p>
          <a:p>
            <a:pPr marL="704850" indent="-342900" algn="just"/>
            <a:r>
              <a:rPr lang="en-MY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Asymptomatic individuals with positive family history should be screened for colorectal carcinoma (CRC).</a:t>
            </a:r>
          </a:p>
          <a:p>
            <a:pPr marL="704850" indent="-342900" algn="just"/>
            <a:r>
              <a:rPr lang="en-MY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Colonoscopy should be performed according to risk category.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496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335B0779-313C-4B40-9850-7FA9805A1221}" type="slidenum">
              <a:rPr lang="en-MY">
                <a:solidFill>
                  <a:srgbClr val="E7DEC9">
                    <a:shade val="50000"/>
                    <a:satMod val="200000"/>
                  </a:srgbClr>
                </a:solidFill>
                <a:latin typeface="Gill Sans MT"/>
              </a:rPr>
              <a:pPr defTabSz="914400">
                <a:defRPr/>
              </a:pPr>
              <a:t>15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  <a:latin typeface="Gill Sans MT"/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3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EFBA6F08-CA02-4BA0-A9D7-722F601E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894" y="2600325"/>
            <a:ext cx="6400800" cy="2286000"/>
          </a:xfrm>
        </p:spPr>
        <p:txBody>
          <a:bodyPr/>
          <a:lstStyle/>
          <a:p>
            <a:r>
              <a:rPr lang="en-MY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17480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63783" y="112516"/>
            <a:ext cx="7813963" cy="1355725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SCREENING IN AVERAGE RISK POPULATION (GENERAL POPULATION)</a:t>
            </a:r>
            <a:endParaRPr lang="en-MY" sz="2800" dirty="0">
              <a:solidFill>
                <a:srgbClr val="CC6600"/>
              </a:solidFill>
              <a:effectLst/>
              <a:latin typeface="Baskerville Old Face" panose="0202060208050502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68782" y="1519089"/>
            <a:ext cx="7981806" cy="47154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MY" sz="2000" b="1" dirty="0">
                <a:solidFill>
                  <a:srgbClr val="CC66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AVERAGE RISK POPULATION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: population with no known risk for colorectal carcinoma (CRC)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US Preventive Task Force recommends: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9</a:t>
            </a:r>
          </a:p>
          <a:p>
            <a:pPr marL="804863" indent="-447675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Screening for CRC to start at the age 50 years and continues until age 75 years. </a:t>
            </a:r>
          </a:p>
          <a:p>
            <a:pPr marL="804863" indent="-447675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The decision to screen for CRC in adults aged 76 to 85 years should be individualised, taking into account the patient’s overall health and prior screening history.</a:t>
            </a:r>
          </a:p>
          <a:p>
            <a:pPr marL="804863" indent="-447675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marL="82296" indent="0" algn="just">
              <a:buNone/>
            </a:pPr>
            <a:r>
              <a:rPr lang="en-MY" sz="1100" dirty="0"/>
              <a:t>9. Lin JS, Piper MA, Perdue LA, et al. Screening for Colorectal Cancer: Updated Evidence Report and Systematic Review for the US Preventive Services Task Force. JAMA. 2016;315(23):2576-94.</a:t>
            </a:r>
            <a:endParaRPr lang="en-MY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35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51925" y="236788"/>
            <a:ext cx="6475743" cy="1355725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SCREENING MODALITIES</a:t>
            </a:r>
            <a:endParaRPr lang="en-MY" sz="2800" b="1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C6600"/>
              </a:solidFill>
              <a:effectLst/>
              <a:latin typeface="Baskerville Old Face" panose="0202060208050502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40034" y="1165009"/>
            <a:ext cx="7717781" cy="4273900"/>
          </a:xfrm>
        </p:spPr>
        <p:txBody>
          <a:bodyPr>
            <a:noAutofit/>
          </a:bodyPr>
          <a:lstStyle/>
          <a:p>
            <a:pPr marL="4572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Multiple tests are available for CRC screening.</a:t>
            </a:r>
          </a:p>
          <a:p>
            <a:pPr marL="985838" indent="-6238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AutoNum type="arabicPeriod"/>
            </a:pP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Faecal test</a:t>
            </a:r>
          </a:p>
          <a:p>
            <a:pPr marL="985838" indent="-6238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AutoNum type="arabicPeriod"/>
            </a:pP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Sigmoidoscopy</a:t>
            </a:r>
          </a:p>
          <a:p>
            <a:pPr marL="985838" indent="-6238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AutoNum type="arabicPeriod"/>
            </a:pP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Colonoscopy</a:t>
            </a:r>
          </a:p>
          <a:p>
            <a:pPr marL="985838" indent="-6238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Font typeface="Corbel" pitchFamily="34" charset="0"/>
              <a:buAutoNum type="arabicPeriod"/>
            </a:pP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Colon Capsule Endoscopy </a:t>
            </a:r>
          </a:p>
          <a:p>
            <a:pPr marL="985838" indent="-6238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AutoNum type="arabicPeriod"/>
            </a:pP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Computed Tomographic </a:t>
            </a:r>
            <a:r>
              <a:rPr lang="en-MY" sz="2400" b="1" dirty="0" err="1">
                <a:latin typeface="Book Antiqua" panose="02040602050305030304" pitchFamily="18" charset="0"/>
                <a:cs typeface="Arial" panose="020B0604020202020204" pitchFamily="34" charset="0"/>
              </a:rPr>
              <a:t>Colonography</a:t>
            </a: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/ Virtual Colonoscopy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0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9376" y="341316"/>
            <a:ext cx="7408165" cy="879475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1. FAECAL TEST</a:t>
            </a:r>
            <a:r>
              <a:rPr lang="en-MY" sz="2800" b="1" baseline="30000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84774" y="1112888"/>
            <a:ext cx="7892972" cy="5561044"/>
          </a:xfrm>
        </p:spPr>
        <p:txBody>
          <a:bodyPr>
            <a:noAutofit/>
          </a:bodyPr>
          <a:lstStyle/>
          <a:p>
            <a:pPr marL="342900" indent="-342900" algn="just"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A non-invasive tool for screening CRC in general population by detecting the presence of blood, proteins e.g. enzyme M2-PK and DNA.</a:t>
            </a:r>
          </a:p>
          <a:p>
            <a:pPr marL="342900" indent="-342900" algn="just"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Immunochemical FOBT (</a:t>
            </a:r>
            <a:r>
              <a:rPr lang="en-MY" sz="2000" b="1" dirty="0" err="1">
                <a:latin typeface="Book Antiqua" panose="02040602050305030304" pitchFamily="18" charset="0"/>
                <a:cs typeface="Arial" panose="020B0604020202020204" pitchFamily="34" charset="0"/>
              </a:rPr>
              <a:t>iFOBT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) and guaiac-based FOBT (</a:t>
            </a:r>
            <a:r>
              <a:rPr lang="en-MY" sz="2000" b="1" dirty="0" err="1">
                <a:latin typeface="Book Antiqua" panose="02040602050305030304" pitchFamily="18" charset="0"/>
                <a:cs typeface="Arial" panose="020B0604020202020204" pitchFamily="34" charset="0"/>
              </a:rPr>
              <a:t>gFOBT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) are two methods of qualitative FOBT. </a:t>
            </a:r>
          </a:p>
          <a:p>
            <a:pPr marL="342900" indent="-342900" algn="just"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 err="1">
                <a:latin typeface="Book Antiqua" panose="02040602050305030304" pitchFamily="18" charset="0"/>
                <a:cs typeface="Arial" panose="020B0604020202020204" pitchFamily="34" charset="0"/>
              </a:rPr>
              <a:t>iFOBT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 has higher sensitivity compared to </a:t>
            </a:r>
            <a:r>
              <a:rPr lang="en-MY" sz="2000" b="1" dirty="0" err="1">
                <a:latin typeface="Book Antiqua" panose="02040602050305030304" pitchFamily="18" charset="0"/>
                <a:cs typeface="Arial" panose="020B0604020202020204" pitchFamily="34" charset="0"/>
              </a:rPr>
              <a:t>gFOBT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 and comparable specificity.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10 </a:t>
            </a:r>
          </a:p>
          <a:p>
            <a:pPr marL="342900" indent="-342900" algn="just"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Screening with FOBT has a </a:t>
            </a:r>
            <a:r>
              <a:rPr lang="en-MY" sz="2000" b="1" dirty="0">
                <a:solidFill>
                  <a:srgbClr val="CC66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16% reduction in the risk of CRC mortality 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(RR=0.84, 95% CI 0.78 to 0.90).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11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 </a:t>
            </a:r>
            <a:r>
              <a:rPr lang="en-MY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Arial" panose="020B0604020202020204" pitchFamily="34" charset="0"/>
              </a:rPr>
              <a:t> </a:t>
            </a:r>
          </a:p>
          <a:p>
            <a:pPr marL="82296" indent="0" algn="just">
              <a:buNone/>
            </a:pPr>
            <a:endParaRPr lang="en-MY" sz="1100" dirty="0"/>
          </a:p>
          <a:p>
            <a:pPr marL="82296" indent="0" algn="just">
              <a:buNone/>
            </a:pPr>
            <a:r>
              <a:rPr lang="en-MY" sz="1100" dirty="0"/>
              <a:t>10.  Zhu MM, Xu XT, </a:t>
            </a:r>
            <a:r>
              <a:rPr lang="en-MY" sz="1100" dirty="0" err="1"/>
              <a:t>Nie</a:t>
            </a:r>
            <a:r>
              <a:rPr lang="en-MY" sz="1100" dirty="0"/>
              <a:t> F, et al. Comparison of immunochemical and guaiac-based </a:t>
            </a:r>
            <a:r>
              <a:rPr lang="en-MY" sz="1100" dirty="0" err="1"/>
              <a:t>fecal</a:t>
            </a:r>
            <a:r>
              <a:rPr lang="en-MY" sz="1100" dirty="0"/>
              <a:t> occult blood test in screening and surveillance for advanced colorectal </a:t>
            </a:r>
            <a:r>
              <a:rPr lang="sv-SE" sz="1100" dirty="0"/>
              <a:t>neoplasms: a meta-analysis. J Dig Dis. 2010;11(3):148-60.</a:t>
            </a:r>
          </a:p>
          <a:p>
            <a:pPr marL="82296" indent="0" algn="just">
              <a:buNone/>
            </a:pPr>
            <a:r>
              <a:rPr lang="en-MY" sz="1100" dirty="0"/>
              <a:t>11.  </a:t>
            </a:r>
            <a:r>
              <a:rPr lang="en-MY" sz="1100" dirty="0" err="1"/>
              <a:t>Hewitson</a:t>
            </a:r>
            <a:r>
              <a:rPr lang="en-MY" sz="1100" dirty="0"/>
              <a:t> P, </a:t>
            </a:r>
            <a:r>
              <a:rPr lang="en-MY" sz="1100" dirty="0" err="1"/>
              <a:t>Glasziou</a:t>
            </a:r>
            <a:r>
              <a:rPr lang="en-MY" sz="1100" dirty="0"/>
              <a:t> P, </a:t>
            </a:r>
            <a:r>
              <a:rPr lang="en-MY" sz="1100" dirty="0" err="1"/>
              <a:t>Irwig</a:t>
            </a:r>
            <a:r>
              <a:rPr lang="en-MY" sz="1100" dirty="0"/>
              <a:t> L, et al. Screening for colorectal cancer using the faecal occult blood test, </a:t>
            </a:r>
            <a:r>
              <a:rPr lang="en-MY" sz="1100" dirty="0" err="1"/>
              <a:t>Hemoccult</a:t>
            </a:r>
            <a:r>
              <a:rPr lang="en-MY" sz="1100" dirty="0"/>
              <a:t>. Cochrane Database </a:t>
            </a:r>
            <a:r>
              <a:rPr lang="en-MY" sz="1100" dirty="0" err="1"/>
              <a:t>Syst</a:t>
            </a:r>
            <a:r>
              <a:rPr lang="en-MY" sz="1100" dirty="0"/>
              <a:t> Rev. 2007;(1):CD001216.</a:t>
            </a:r>
            <a:endParaRPr lang="en-MY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Font typeface="Courier New" panose="02070309020205020404" pitchFamily="49" charset="0"/>
              <a:buChar char="o"/>
            </a:pPr>
            <a:endParaRPr lang="en-MY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02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45001" y="150813"/>
            <a:ext cx="7408165" cy="1111250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1. FAECAL TEST</a:t>
            </a:r>
            <a:r>
              <a:rPr lang="en-MY" sz="2800" b="1" baseline="30000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-2</a:t>
            </a:r>
            <a:endParaRPr lang="en-MY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87531" y="1113900"/>
            <a:ext cx="7790213" cy="520378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MY" sz="2000" b="1" u="sng" dirty="0" smtClean="0">
                <a:latin typeface="Book Antiqua" panose="02040602050305030304" pitchFamily="18" charset="0"/>
                <a:cs typeface="Arial" panose="020B0604020202020204" pitchFamily="34" charset="0"/>
              </a:rPr>
              <a:t>HTA by </a:t>
            </a:r>
            <a:r>
              <a:rPr lang="en-MY" sz="2000" b="1" u="sng" dirty="0" err="1" smtClean="0">
                <a:latin typeface="Book Antiqua" panose="02040602050305030304" pitchFamily="18" charset="0"/>
                <a:cs typeface="Arial" panose="020B0604020202020204" pitchFamily="34" charset="0"/>
              </a:rPr>
              <a:t>MaHTAS</a:t>
            </a:r>
            <a:r>
              <a:rPr lang="en-MY" sz="2000" b="1" u="sng" dirty="0" smtClean="0">
                <a:latin typeface="Book Antiqua" panose="02040602050305030304" pitchFamily="18" charset="0"/>
                <a:cs typeface="Arial" panose="020B0604020202020204" pitchFamily="34" charset="0"/>
              </a:rPr>
              <a:t> </a:t>
            </a:r>
            <a:r>
              <a:rPr lang="en-MY" sz="2000" b="1" u="sng" dirty="0">
                <a:latin typeface="Book Antiqua" panose="02040602050305030304" pitchFamily="18" charset="0"/>
                <a:cs typeface="Arial" panose="020B0604020202020204" pitchFamily="34" charset="0"/>
              </a:rPr>
              <a:t>(2011)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13</a:t>
            </a:r>
          </a:p>
          <a:p>
            <a:pPr marL="715963" indent="-354013" algn="just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Screening programme using </a:t>
            </a:r>
            <a:r>
              <a:rPr lang="en-MY" sz="2000" b="1" dirty="0" err="1">
                <a:latin typeface="Book Antiqua" panose="02040602050305030304" pitchFamily="18" charset="0"/>
                <a:cs typeface="Arial" panose="020B0604020202020204" pitchFamily="34" charset="0"/>
              </a:rPr>
              <a:t>iFOBT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 can be effective for:</a:t>
            </a:r>
          </a:p>
          <a:p>
            <a:pPr marL="1433513" indent="-355600"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MY" sz="2000" b="1" dirty="0">
                <a:solidFill>
                  <a:schemeClr val="tx1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reduced risk of developing advanced CRC by 28-46%.</a:t>
            </a:r>
          </a:p>
          <a:p>
            <a:pPr marL="1433513" indent="-355600"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MY" sz="2000" b="1" dirty="0">
                <a:solidFill>
                  <a:schemeClr val="tx1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reduced mortality by 23-60%. </a:t>
            </a:r>
          </a:p>
          <a:p>
            <a:pPr marL="715963" indent="-354013"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Regular </a:t>
            </a:r>
            <a:r>
              <a:rPr lang="en-MY" sz="2000" b="1" dirty="0" err="1">
                <a:latin typeface="Book Antiqua" panose="02040602050305030304" pitchFamily="18" charset="0"/>
                <a:cs typeface="Arial" panose="020B0604020202020204" pitchFamily="34" charset="0"/>
              </a:rPr>
              <a:t>iFOBT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 can detect </a:t>
            </a:r>
            <a:r>
              <a:rPr lang="en-MY" sz="2000" b="1" dirty="0">
                <a:solidFill>
                  <a:srgbClr val="CC66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precancerous lesions and CRC in early stages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 and thus </a:t>
            </a:r>
            <a:r>
              <a:rPr lang="en-MY" sz="2000" b="1" dirty="0">
                <a:solidFill>
                  <a:srgbClr val="CC66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reduce mortality </a:t>
            </a: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from CRC.</a:t>
            </a:r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 smtClean="0"/>
          </a:p>
          <a:p>
            <a:pPr marL="82296" indent="0">
              <a:buNone/>
            </a:pPr>
            <a:r>
              <a:rPr lang="en-MY" sz="1100" dirty="0" smtClean="0"/>
              <a:t>13</a:t>
            </a:r>
            <a:r>
              <a:rPr lang="en-MY" sz="1100" dirty="0"/>
              <a:t>.  Health Technology Assessment Section (</a:t>
            </a:r>
            <a:r>
              <a:rPr lang="en-MY" sz="1100" dirty="0" err="1"/>
              <a:t>MaHTAS</a:t>
            </a:r>
            <a:r>
              <a:rPr lang="en-MY" sz="1100" dirty="0"/>
              <a:t>) MDD, Ministry of Health Malaysia. Immunochemical Faecal Occult Blood Test (IFOBT) For Colorectal Cancer (CRC) Screening. 2011. MOH/P/PAK/233.12(TR).</a:t>
            </a:r>
            <a:endParaRPr lang="en-MY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535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33126" y="173041"/>
            <a:ext cx="5964877" cy="1089025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2. FLEXIBLE SIGMOIDOSCOPY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80627" y="1182663"/>
            <a:ext cx="7956496" cy="550229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</a:pP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Needs less rigorous bowel preparation and without the need for sedation. </a:t>
            </a:r>
          </a:p>
          <a:p>
            <a:pPr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</a:pPr>
            <a:r>
              <a:rPr lang="en-MY" sz="2400" b="1" dirty="0">
                <a:solidFill>
                  <a:srgbClr val="CC66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Reduced incidence of CRC by 18-32%</a:t>
            </a:r>
            <a:r>
              <a:rPr lang="en-MY" sz="2400" b="1" baseline="30000" dirty="0">
                <a:solidFill>
                  <a:srgbClr val="CC66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 </a:t>
            </a: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and </a:t>
            </a:r>
            <a:r>
              <a:rPr lang="en-MY" sz="2400" b="1" dirty="0">
                <a:solidFill>
                  <a:srgbClr val="CC6600"/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mortality by 26-38%</a:t>
            </a: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 in general population. </a:t>
            </a:r>
          </a:p>
          <a:p>
            <a:pPr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</a:pPr>
            <a:r>
              <a:rPr lang="en-MY" sz="2400" b="1" dirty="0">
                <a:latin typeface="Book Antiqua" panose="02040602050305030304" pitchFamily="18" charset="0"/>
                <a:cs typeface="Arial" panose="020B0604020202020204" pitchFamily="34" charset="0"/>
              </a:rPr>
              <a:t>Low incidence of bowel perforations.</a:t>
            </a:r>
            <a:r>
              <a:rPr lang="en-MY" sz="24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14-16</a:t>
            </a:r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 algn="just">
              <a:buNone/>
            </a:pPr>
            <a:r>
              <a:rPr lang="en-MY" sz="1100" dirty="0"/>
              <a:t>14. Holme Ø, </a:t>
            </a:r>
            <a:r>
              <a:rPr lang="en-MY" sz="1100" dirty="0" err="1"/>
              <a:t>Løberg</a:t>
            </a:r>
            <a:r>
              <a:rPr lang="en-MY" sz="1100" dirty="0"/>
              <a:t> M, </a:t>
            </a:r>
            <a:r>
              <a:rPr lang="en-MY" sz="1100" dirty="0" err="1"/>
              <a:t>Kalager</a:t>
            </a:r>
            <a:r>
              <a:rPr lang="en-MY" sz="1100" dirty="0"/>
              <a:t> M, et al. Effect of flexible sigmoidoscopy screening </a:t>
            </a:r>
            <a:r>
              <a:rPr lang="en-US" sz="1100" dirty="0"/>
              <a:t>on colorectal cancer incidence and mortality: a randomized clinical trial. JAMA. </a:t>
            </a:r>
            <a:r>
              <a:rPr lang="en-MY" sz="1100" dirty="0"/>
              <a:t>2014;312(6):606-15.</a:t>
            </a:r>
          </a:p>
          <a:p>
            <a:pPr marL="82296" indent="0" algn="just">
              <a:buNone/>
            </a:pPr>
            <a:r>
              <a:rPr lang="en-MY" sz="1100" dirty="0"/>
              <a:t>15. Schoen RE, Pinsky PF, </a:t>
            </a:r>
            <a:r>
              <a:rPr lang="en-MY" sz="1100" dirty="0" err="1"/>
              <a:t>Weissfeld</a:t>
            </a:r>
            <a:r>
              <a:rPr lang="en-MY" sz="1100" dirty="0"/>
              <a:t> JL, et al; PLCO Project Team. Colorectal cancer </a:t>
            </a:r>
            <a:r>
              <a:rPr lang="en-US" sz="1100" dirty="0"/>
              <a:t>incidence and mortality with screening flexible sigmoidoscopy. N </a:t>
            </a:r>
            <a:r>
              <a:rPr lang="en-US" sz="1100" dirty="0" err="1"/>
              <a:t>Engl</a:t>
            </a:r>
            <a:r>
              <a:rPr lang="en-US" sz="1100" dirty="0"/>
              <a:t> J </a:t>
            </a:r>
            <a:r>
              <a:rPr lang="en-MY" sz="1100" dirty="0"/>
              <a:t>Med. 2012;366(25):2345-57.</a:t>
            </a:r>
          </a:p>
          <a:p>
            <a:pPr marL="82296" indent="0" algn="just">
              <a:buNone/>
            </a:pPr>
            <a:r>
              <a:rPr lang="en-US" sz="1100" dirty="0"/>
              <a:t>16. </a:t>
            </a:r>
            <a:r>
              <a:rPr lang="en-US" sz="1100" dirty="0" err="1"/>
              <a:t>Segnan</a:t>
            </a:r>
            <a:r>
              <a:rPr lang="en-US" sz="1100" dirty="0"/>
              <a:t> N, </a:t>
            </a:r>
            <a:r>
              <a:rPr lang="en-US" sz="1100" dirty="0" err="1"/>
              <a:t>Armaroli</a:t>
            </a:r>
            <a:r>
              <a:rPr lang="en-US" sz="1100" dirty="0"/>
              <a:t> P, </a:t>
            </a:r>
            <a:r>
              <a:rPr lang="en-US" sz="1100" dirty="0" err="1"/>
              <a:t>Bonelli</a:t>
            </a:r>
            <a:r>
              <a:rPr lang="en-US" sz="1100" dirty="0"/>
              <a:t> L, et al; SCORE Working Group. Once-only sigmoidoscopy in colorectal cancer screening: follow-up findings of the Italian Randomized Controlled Trial--SCORE. J Natl Cancer Inst. 2011;103(17):1310-22.</a:t>
            </a:r>
            <a:endParaRPr lang="en-MY" sz="1100" b="1" baseline="30000" dirty="0">
              <a:cs typeface="Arial" panose="020B0604020202020204" pitchFamily="34" charset="0"/>
            </a:endParaRPr>
          </a:p>
          <a:p>
            <a:pPr marL="82296" indent="0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None/>
            </a:pPr>
            <a:endParaRPr lang="en-MY" sz="2400" b="1" baseline="30000" dirty="0"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209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9375" y="-148587"/>
            <a:ext cx="7049724" cy="955675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3. COLONOSCOPY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56876" y="533400"/>
            <a:ext cx="7790241" cy="6229347"/>
          </a:xfrm>
        </p:spPr>
        <p:txBody>
          <a:bodyPr>
            <a:noAutofit/>
          </a:bodyPr>
          <a:lstStyle/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Can detect proximal lesions that would be missed by screening sigmoidoscopy and reduce risk of cancer in the right colon.</a:t>
            </a:r>
            <a:r>
              <a:rPr lang="en-MY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en-MY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Screening colonoscopy reduces overall CRC </a:t>
            </a:r>
            <a:r>
              <a:rPr lang="en-MY" sz="2000" b="1" dirty="0">
                <a:solidFill>
                  <a:srgbClr val="CC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incidence significantly by 56% </a:t>
            </a: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MY" sz="2000" b="1" dirty="0">
                <a:solidFill>
                  <a:srgbClr val="CC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death by 68%</a:t>
            </a: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MY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MY" sz="2000" b="1" baseline="30000" dirty="0">
              <a:solidFill>
                <a:srgbClr val="CC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Risk of CRC is strongly </a:t>
            </a:r>
            <a:r>
              <a:rPr lang="en-MY" sz="2000" b="1" dirty="0">
                <a:solidFill>
                  <a:srgbClr val="CC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 by 91% up to 10 year </a:t>
            </a: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among those who had colonoscopy.</a:t>
            </a:r>
            <a:r>
              <a:rPr lang="en-MY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A safe modality with low incidence of gastrointestinal bleeding (0.29 to 1.59 per 1000 colonoscopies) and perforations (0.19 to 0.89 per 1000 colonoscopies).</a:t>
            </a:r>
            <a:r>
              <a:rPr lang="en-MY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21-22</a:t>
            </a:r>
            <a:r>
              <a:rPr lang="en-MY" sz="2000" b="1" dirty="0">
                <a:latin typeface="Arial" panose="020B0604020202020204" pitchFamily="34" charset="0"/>
                <a:cs typeface="Arial" panose="020B0604020202020204" pitchFamily="34" charset="0"/>
              </a:rPr>
              <a:t>  </a:t>
            </a:r>
          </a:p>
          <a:p>
            <a:pPr marL="82296" indent="0" algn="just">
              <a:buNone/>
            </a:pPr>
            <a:endParaRPr lang="en-US" sz="800" dirty="0"/>
          </a:p>
          <a:p>
            <a:pPr marL="82296" indent="0" algn="just">
              <a:buNone/>
            </a:pPr>
            <a:r>
              <a:rPr lang="en-US" sz="900" dirty="0"/>
              <a:t>18. Brenner H, Chang-Claude J, Jansen L, et al. Reduced risk of colorectal cancer up to 10 years after screening, surveillance, or diagnostic colonoscopy. </a:t>
            </a:r>
            <a:r>
              <a:rPr lang="en-MY" sz="900" dirty="0"/>
              <a:t>Gastroenterology. 2014;146(3):709-17.</a:t>
            </a:r>
          </a:p>
          <a:p>
            <a:pPr marL="82296" indent="0" algn="just">
              <a:buNone/>
            </a:pPr>
            <a:r>
              <a:rPr lang="en-US" sz="900" dirty="0"/>
              <a:t>20. Nishihara R, Wu K, Lochhead P, et al. Long-term colorectal-cancer incidence and mortality after lower endoscopy. N </a:t>
            </a:r>
            <a:r>
              <a:rPr lang="en-US" sz="900" dirty="0" err="1"/>
              <a:t>Engl</a:t>
            </a:r>
            <a:r>
              <a:rPr lang="en-US" sz="900" dirty="0"/>
              <a:t> J Med. 2013;369(12):1095-105.</a:t>
            </a:r>
          </a:p>
          <a:p>
            <a:pPr marL="82296" indent="0" algn="just">
              <a:buNone/>
            </a:pPr>
            <a:r>
              <a:rPr lang="en-MY" sz="900" dirty="0"/>
              <a:t>21. Castro G, </a:t>
            </a:r>
            <a:r>
              <a:rPr lang="en-MY" sz="900" dirty="0" err="1"/>
              <a:t>Azrak</a:t>
            </a:r>
            <a:r>
              <a:rPr lang="en-MY" sz="900" dirty="0"/>
              <a:t> MF, </a:t>
            </a:r>
            <a:r>
              <a:rPr lang="en-MY" sz="900" dirty="0" err="1"/>
              <a:t>Seeff</a:t>
            </a:r>
            <a:r>
              <a:rPr lang="en-MY" sz="900" dirty="0"/>
              <a:t> LC, et al. Outpatient colonoscopy complications in</a:t>
            </a:r>
            <a:r>
              <a:rPr lang="en-US" sz="900" dirty="0"/>
              <a:t>the CDC's Colorectal Cancer Screening Demonstration Program: a prospective </a:t>
            </a:r>
            <a:r>
              <a:rPr lang="en-MY" sz="900" dirty="0"/>
              <a:t>analysis. Cancer. 2013;119 </a:t>
            </a:r>
            <a:r>
              <a:rPr lang="en-MY" sz="900" dirty="0" err="1"/>
              <a:t>Suppl</a:t>
            </a:r>
            <a:r>
              <a:rPr lang="en-MY" sz="900" dirty="0"/>
              <a:t> 15:2849-54.</a:t>
            </a:r>
          </a:p>
          <a:p>
            <a:pPr marL="82296" indent="0" algn="just">
              <a:buNone/>
            </a:pPr>
            <a:r>
              <a:rPr lang="en-US" sz="900" dirty="0"/>
              <a:t>22. Ko CW, Riffle S, Michaels L, et al. Serious complications within 30 days of screening and surveillance colonoscopy are uncommon. Clin Gastroenterol </a:t>
            </a:r>
            <a:r>
              <a:rPr lang="en-MY" sz="900" dirty="0" err="1"/>
              <a:t>Hepatol</a:t>
            </a:r>
            <a:r>
              <a:rPr lang="en-MY" sz="900" dirty="0"/>
              <a:t>. 2010;8(2):166-73.</a:t>
            </a:r>
            <a:endParaRPr lang="en-MY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468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4376" y="3"/>
            <a:ext cx="7551065" cy="1090613"/>
          </a:xfrm>
        </p:spPr>
        <p:txBody>
          <a:bodyPr>
            <a:normAutofit/>
          </a:bodyPr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4. CAPSULE COLON ENDOSCOPY (CCE)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04376" y="872978"/>
            <a:ext cx="7837743" cy="5985019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Images of the colon can be obtained by CCE which has video cameras embedded in the two end of the capsule. 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Less invasive but does not allow biopsy or polyp removal. 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CCE has a sensitivity of 71% (95% CI 66 to 76) and specificity of 75% (95% CI 66 to 83) for polyps of any size.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A safe screening modality with low rate (4.1%) of mild to moderate side effects such as nausea and abdominal pain.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23</a:t>
            </a:r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endParaRPr lang="en-MY" sz="1100" dirty="0"/>
          </a:p>
          <a:p>
            <a:pPr marL="82296" indent="0">
              <a:buNone/>
            </a:pPr>
            <a:r>
              <a:rPr lang="en-MY" sz="1100" dirty="0"/>
              <a:t>23. Spada C, Hassan C, </a:t>
            </a:r>
            <a:r>
              <a:rPr lang="en-MY" sz="1100" dirty="0" err="1"/>
              <a:t>Marmo</a:t>
            </a:r>
            <a:r>
              <a:rPr lang="en-MY" sz="1100" dirty="0"/>
              <a:t> R, et al. Meta-analysis shows colon capsule </a:t>
            </a:r>
            <a:r>
              <a:rPr lang="en-US" sz="1100" dirty="0"/>
              <a:t>endoscopy is effective in detecting colorectal polyps. Clin Gastroenterol </a:t>
            </a:r>
            <a:r>
              <a:rPr lang="en-US" sz="1100" dirty="0" err="1"/>
              <a:t>Hepatol</a:t>
            </a:r>
            <a:r>
              <a:rPr lang="en-US" sz="1100" dirty="0"/>
              <a:t>. </a:t>
            </a:r>
            <a:r>
              <a:rPr lang="en-MY" sz="1100" dirty="0"/>
              <a:t>2010;8(6):516-22.</a:t>
            </a:r>
            <a:endParaRPr lang="en-MY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610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4376" y="-107835"/>
            <a:ext cx="7849619" cy="1104900"/>
          </a:xfrm>
        </p:spPr>
        <p:txBody>
          <a:bodyPr>
            <a:noAutofit/>
          </a:bodyPr>
          <a:lstStyle/>
          <a:p>
            <a:r>
              <a:rPr lang="en-MY" sz="24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5. COMPUTED TOMOGRAPHIC COLONOGRAPHY/  VIRTUAL COLONOSCOPY</a:t>
            </a:r>
            <a:r>
              <a:rPr lang="en-MY" sz="2400" b="1" baseline="30000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92500" y="806804"/>
            <a:ext cx="7885245" cy="5929276"/>
          </a:xfrm>
        </p:spPr>
        <p:txBody>
          <a:bodyPr>
            <a:noAutofit/>
          </a:bodyPr>
          <a:lstStyle/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Multiple thin slice CT data and using computers to construct images of the bowel mucosa in two or three dimensions enable polyps to be detected.  </a:t>
            </a:r>
          </a:p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Requires bowel preparation similar to colonoscopy but no sedation is required.</a:t>
            </a:r>
          </a:p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The sensitivity and specificity for the detection of adenomas ≥6 mm are 82.9% (95% CI 74 to 89) and 91.4% (95% CI 84 to 96) respectively.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 </a:t>
            </a:r>
          </a:p>
          <a:p>
            <a:pPr algn="just">
              <a:spcBef>
                <a:spcPts val="2400"/>
              </a:spcBef>
              <a:spcAft>
                <a:spcPts val="2400"/>
              </a:spcAft>
            </a:pPr>
            <a:r>
              <a:rPr lang="en-MY" sz="2000" b="1" dirty="0">
                <a:latin typeface="Book Antiqua" panose="02040602050305030304" pitchFamily="18" charset="0"/>
                <a:cs typeface="Arial" panose="020B0604020202020204" pitchFamily="34" charset="0"/>
              </a:rPr>
              <a:t>For adenomas ≥10 mm, the sensitivity and specificity are higher at 87.9% (95% CI 82 to 92) and 97.6% (95% CI 95 to 99) respectively.</a:t>
            </a:r>
            <a:r>
              <a:rPr lang="en-MY" sz="2000" b="1" baseline="30000" dirty="0">
                <a:latin typeface="Book Antiqua" panose="02040602050305030304" pitchFamily="18" charset="0"/>
                <a:cs typeface="Arial" panose="020B0604020202020204" pitchFamily="34" charset="0"/>
              </a:rPr>
              <a:t>24</a:t>
            </a:r>
          </a:p>
          <a:p>
            <a:pPr marL="82296" indent="0" algn="just">
              <a:buNone/>
            </a:pPr>
            <a:r>
              <a:rPr lang="en-MY" sz="1100" dirty="0"/>
              <a:t>24. de </a:t>
            </a:r>
            <a:r>
              <a:rPr lang="en-MY" sz="1100" dirty="0" err="1"/>
              <a:t>Haan</a:t>
            </a:r>
            <a:r>
              <a:rPr lang="en-MY" sz="1100" dirty="0"/>
              <a:t> MC, van Gelder RE, </a:t>
            </a:r>
            <a:r>
              <a:rPr lang="en-MY" sz="1100" dirty="0" err="1"/>
              <a:t>Graser</a:t>
            </a:r>
            <a:r>
              <a:rPr lang="en-MY" sz="1100" dirty="0"/>
              <a:t> A, et al. Diagnostic value of CT-colonography </a:t>
            </a:r>
            <a:r>
              <a:rPr lang="en-US" sz="1100" dirty="0"/>
              <a:t>as compared to colonoscopy in an asymptomatic screening population: a </a:t>
            </a:r>
            <a:r>
              <a:rPr lang="en-US" sz="1100" dirty="0" err="1"/>
              <a:t>metaanalysis</a:t>
            </a:r>
            <a:r>
              <a:rPr lang="en-US" sz="1100" dirty="0"/>
              <a:t>. </a:t>
            </a:r>
            <a:r>
              <a:rPr lang="en-MY" sz="1100" dirty="0"/>
              <a:t>Eur </a:t>
            </a:r>
            <a:r>
              <a:rPr lang="en-MY" sz="1100" dirty="0" err="1"/>
              <a:t>Radiol</a:t>
            </a:r>
            <a:r>
              <a:rPr lang="en-MY" sz="1100" dirty="0"/>
              <a:t>. 2011;21(8):1747-63.</a:t>
            </a:r>
            <a:endParaRPr lang="en-MY" sz="1100" b="1" baseline="30000" dirty="0">
              <a:cs typeface="Arial" panose="020B0604020202020204" pitchFamily="34" charset="0"/>
            </a:endParaRPr>
          </a:p>
          <a:p>
            <a:pPr marL="45720" indent="0">
              <a:spcBef>
                <a:spcPts val="2400"/>
              </a:spcBef>
              <a:spcAft>
                <a:spcPts val="2400"/>
              </a:spcAft>
              <a:buNone/>
            </a:pPr>
            <a:endParaRPr lang="en-MY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544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1828</TotalTime>
  <Words>1360</Words>
  <Application>Microsoft Office PowerPoint</Application>
  <PresentationFormat>Custom</PresentationFormat>
  <Paragraphs>172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Solstice</vt:lpstr>
      <vt:lpstr>1_Solstice</vt:lpstr>
      <vt:lpstr>2_Solstice</vt:lpstr>
      <vt:lpstr>  by  DR. Hjh. Rosaida Hj. Md. Said Consultant Gastroenterologist &amp; Hepatologist Ampang HOSPITAL  </vt:lpstr>
      <vt:lpstr>SCREENING IN AVERAGE RISK POPULATION (GENERAL POPULATION)</vt:lpstr>
      <vt:lpstr>SCREENING MODALITIES</vt:lpstr>
      <vt:lpstr>1. FAECAL TEST-1</vt:lpstr>
      <vt:lpstr>1. FAECAL TEST-2</vt:lpstr>
      <vt:lpstr>2. FLEXIBLE SIGMOIDOSCOPY</vt:lpstr>
      <vt:lpstr>3. COLONOSCOPY</vt:lpstr>
      <vt:lpstr>4. CAPSULE COLON ENDOSCOPY (CCE)</vt:lpstr>
      <vt:lpstr>5. COMPUTED TOMOGRAPHIC COLONOGRAPHY/  VIRTUAL COLONOSCOPY-1</vt:lpstr>
      <vt:lpstr>5. COMPUTED TOMOGRAPHIC COLONOGRAPHY/  VIRTUAL COLONOSCOPY-2</vt:lpstr>
      <vt:lpstr>6. CARCINOEMBRYONIC ANTIGEN (CEA)</vt:lpstr>
      <vt:lpstr>TABLE 1: SCREENING INTERVALS FOR CRC BASED ON METHODS5-8</vt:lpstr>
      <vt:lpstr>RECOMMENDATIONS</vt:lpstr>
      <vt:lpstr>RECOMMENDATIONS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Screening &amp; Surveilance</dc:title>
  <dc:creator>Dr Rosaida Hj Md Said</dc:creator>
  <cp:lastModifiedBy>Chin Eu</cp:lastModifiedBy>
  <cp:revision>128</cp:revision>
  <dcterms:created xsi:type="dcterms:W3CDTF">2018-02-26T03:37:24Z</dcterms:created>
  <dcterms:modified xsi:type="dcterms:W3CDTF">2018-11-16T01:30:09Z</dcterms:modified>
</cp:coreProperties>
</file>